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2" r:id="rId3"/>
    <p:sldId id="268" r:id="rId4"/>
    <p:sldId id="271" r:id="rId5"/>
    <p:sldId id="261" r:id="rId6"/>
    <p:sldId id="279" r:id="rId7"/>
    <p:sldId id="283" r:id="rId8"/>
    <p:sldId id="284" r:id="rId9"/>
    <p:sldId id="281" r:id="rId1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C"/>
    <a:srgbClr val="000057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9641" autoAdjust="0"/>
  </p:normalViewPr>
  <p:slideViewPr>
    <p:cSldViewPr>
      <p:cViewPr varScale="1">
        <p:scale>
          <a:sx n="87" d="100"/>
          <a:sy n="87" d="100"/>
        </p:scale>
        <p:origin x="96" y="30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F477F-633D-4781-BB9E-C0374693C1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0868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2D24E-BC96-4AA1-9C8F-A3366B9A630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66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3B74C-3C0A-43CC-94C6-9AB294CF1C4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68881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8A51031-8A8E-4190-9D13-7F371034F48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86247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6F79EF3-6A8B-41B3-A7A3-D91F30DD282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522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47DCFD-2E4B-41EF-9CBE-3D445E985CE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3529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F26F5FE-1851-463D-BA5E-4C0E272A7CB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97267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A5E4958-020A-4B1F-A90B-B5C2E24D197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6986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4E05808-9652-4F6B-99A5-6C6B39650E9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74988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300E351-1E76-49CB-9EA9-05F9A5809B9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18390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1992DF8-ADF9-42D3-A2C6-7DEE3A5C047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534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F4138-CCB0-4997-9658-630821314D5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23223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1823BB5-A08F-4427-8F15-6E57584C2BC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67520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FB3C2AD-62BE-4A19-B6B2-AF293E629BE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73524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0"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74BDAB5-43F3-4FAA-9365-1D2F3823EE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910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0D1F8-969C-4241-8F10-D19FC1E9889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3876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758F6-1EF4-49E3-8DFE-2500D66B8E5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2228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10BD4-0878-4754-AD74-774484751C7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5579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0FD-6F37-461D-9906-43E1D94C02C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9640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1006D-BE60-4382-ACE7-94FBFC6ED3A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3839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3A7AB-B29C-422A-A383-D63AFACF852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5947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C5791-04B2-4D38-9D24-2013B3719E2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2677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2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AFE3B47-088B-4B52-A4DE-E885A150ACA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2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AD03DCCD-ADBA-4FED-ABFC-92B739374D1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323850" y="188640"/>
            <a:ext cx="8496300" cy="100806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eaLnBrk="1" hangingPunct="1">
              <a:defRPr/>
            </a:pPr>
            <a:r>
              <a:rPr lang="it-IT" altLang="it-IT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Purpose</a:t>
            </a:r>
            <a:r>
              <a:rPr lang="it-IT" altLang="it-IT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and/versus business?</a:t>
            </a:r>
          </a:p>
        </p:txBody>
      </p:sp>
      <p:sp>
        <p:nvSpPr>
          <p:cNvPr id="15" name="Oval 10"/>
          <p:cNvSpPr>
            <a:spLocks noChangeArrowheads="1"/>
          </p:cNvSpPr>
          <p:nvPr/>
        </p:nvSpPr>
        <p:spPr bwMode="auto">
          <a:xfrm>
            <a:off x="3446280" y="1340768"/>
            <a:ext cx="2224546" cy="864096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Entities</a:t>
            </a:r>
            <a:endParaRPr lang="it-IT" altLang="it-IT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Freccia a destra con strisce 1"/>
          <p:cNvSpPr/>
          <p:nvPr/>
        </p:nvSpPr>
        <p:spPr bwMode="auto">
          <a:xfrm rot="5400000">
            <a:off x="4219085" y="1752244"/>
            <a:ext cx="720080" cy="1913352"/>
          </a:xfrm>
          <a:prstGeom prst="stripedRightArrow">
            <a:avLst>
              <a:gd name="adj1" fmla="val 44378"/>
              <a:gd name="adj2" fmla="val 66493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7" name="Oval 10"/>
          <p:cNvSpPr>
            <a:spLocks noChangeArrowheads="1"/>
          </p:cNvSpPr>
          <p:nvPr/>
        </p:nvSpPr>
        <p:spPr bwMode="auto">
          <a:xfrm>
            <a:off x="3466852" y="3212976"/>
            <a:ext cx="2224546" cy="864096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Business</a:t>
            </a:r>
          </a:p>
        </p:txBody>
      </p:sp>
      <p:sp>
        <p:nvSpPr>
          <p:cNvPr id="19" name="Freccia a destra con strisce 18"/>
          <p:cNvSpPr/>
          <p:nvPr/>
        </p:nvSpPr>
        <p:spPr bwMode="auto">
          <a:xfrm rot="5400000">
            <a:off x="4218163" y="3678126"/>
            <a:ext cx="720080" cy="1913352"/>
          </a:xfrm>
          <a:prstGeom prst="stripedRightArrow">
            <a:avLst>
              <a:gd name="adj1" fmla="val 44378"/>
              <a:gd name="adj2" fmla="val 66493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2789211" y="5146812"/>
            <a:ext cx="3579828" cy="1440160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(Positive)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Economic</a:t>
            </a:r>
            <a:r>
              <a:rPr lang="it-IT" alt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results</a:t>
            </a:r>
            <a:endParaRPr lang="it-IT" altLang="it-IT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reccia circolare a sinistra 2"/>
          <p:cNvSpPr/>
          <p:nvPr/>
        </p:nvSpPr>
        <p:spPr bwMode="auto">
          <a:xfrm flipV="1">
            <a:off x="6660232" y="1340766"/>
            <a:ext cx="1728192" cy="4752529"/>
          </a:xfrm>
          <a:prstGeom prst="curvedLeftArrow">
            <a:avLst/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wordArtVert" wrap="non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Freccia curva 4"/>
          <p:cNvSpPr/>
          <p:nvPr/>
        </p:nvSpPr>
        <p:spPr bwMode="auto">
          <a:xfrm rot="16200000" flipH="1">
            <a:off x="1077967" y="1433408"/>
            <a:ext cx="1584176" cy="1830945"/>
          </a:xfrm>
          <a:prstGeom prst="bentArrow">
            <a:avLst>
              <a:gd name="adj1" fmla="val 25000"/>
              <a:gd name="adj2" fmla="val 47069"/>
              <a:gd name="adj3" fmla="val 25000"/>
              <a:gd name="adj4" fmla="val 43750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560982" y="3346613"/>
            <a:ext cx="2224546" cy="864096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Members</a:t>
            </a:r>
            <a:endParaRPr lang="it-IT" altLang="it-IT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Oval 10"/>
          <p:cNvSpPr>
            <a:spLocks noChangeArrowheads="1"/>
          </p:cNvSpPr>
          <p:nvPr/>
        </p:nvSpPr>
        <p:spPr bwMode="auto">
          <a:xfrm>
            <a:off x="2816914" y="1355810"/>
            <a:ext cx="3483278" cy="864096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Nonprofit</a:t>
            </a:r>
            <a:r>
              <a:rPr lang="it-IT" alt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entities</a:t>
            </a:r>
            <a:endParaRPr lang="it-IT" altLang="it-IT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Oval 10"/>
          <p:cNvSpPr>
            <a:spLocks noChangeArrowheads="1"/>
          </p:cNvSpPr>
          <p:nvPr/>
        </p:nvSpPr>
        <p:spPr bwMode="auto">
          <a:xfrm>
            <a:off x="353297" y="3243110"/>
            <a:ext cx="2629138" cy="864096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Beneficiaries</a:t>
            </a:r>
            <a:endParaRPr lang="it-IT" altLang="it-IT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Freccia curva 26"/>
          <p:cNvSpPr/>
          <p:nvPr/>
        </p:nvSpPr>
        <p:spPr bwMode="auto">
          <a:xfrm rot="16200000">
            <a:off x="1327323" y="4144761"/>
            <a:ext cx="1575793" cy="2321273"/>
          </a:xfrm>
          <a:prstGeom prst="bentArrow">
            <a:avLst>
              <a:gd name="adj1" fmla="val 25000"/>
              <a:gd name="adj2" fmla="val 47069"/>
              <a:gd name="adj3" fmla="val 25000"/>
              <a:gd name="adj4" fmla="val 43750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Freccia bidirezionale orizzontale 6"/>
          <p:cNvSpPr/>
          <p:nvPr/>
        </p:nvSpPr>
        <p:spPr bwMode="auto">
          <a:xfrm>
            <a:off x="3074156" y="3149999"/>
            <a:ext cx="1032710" cy="990049"/>
          </a:xfrm>
          <a:prstGeom prst="leftRightArrow">
            <a:avLst>
              <a:gd name="adj1" fmla="val 55864"/>
              <a:gd name="adj2" fmla="val 35340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26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07101 1.85185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59259E-6 L 0.07813 2.59259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0.07813 -1.48148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0.07813 0.0016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69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08125 0.0002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2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0.07813 0.0027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" grpId="0" animBg="1"/>
      <p:bldP spid="2" grpId="1" animBg="1"/>
      <p:bldP spid="17" grpId="0" animBg="1"/>
      <p:bldP spid="17" grpId="1" animBg="1"/>
      <p:bldP spid="19" grpId="0" animBg="1"/>
      <p:bldP spid="19" grpId="1" animBg="1"/>
      <p:bldP spid="20" grpId="0" animBg="1"/>
      <p:bldP spid="20" grpId="1" animBg="1"/>
      <p:bldP spid="3" grpId="0" animBg="1"/>
      <p:bldP spid="3" grpId="1" animBg="1"/>
      <p:bldP spid="5" grpId="0" animBg="1"/>
      <p:bldP spid="5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7" grpId="0" animBg="1"/>
      <p:bldP spid="27" grpId="1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323849" y="64498"/>
            <a:ext cx="8496300" cy="129698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/>
            <a:r>
              <a:rPr lang="it-IT" altLang="it-IT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trend </a:t>
            </a:r>
            <a:r>
              <a:rPr lang="it-IT" altLang="it-IT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towards</a:t>
            </a:r>
            <a:r>
              <a:rPr lang="it-IT" altLang="it-IT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altLang="it-IT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purpose</a:t>
            </a:r>
            <a:endParaRPr lang="it-IT" altLang="it-IT" sz="40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/>
            <a:r>
              <a:rPr lang="it-IT" altLang="it-IT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hybridization</a:t>
            </a:r>
            <a:endParaRPr lang="it-IT" altLang="it-IT" sz="40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2032475" y="1451759"/>
            <a:ext cx="2522556" cy="215480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it-IT" altLang="it-IT" sz="2400" i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Selfless</a:t>
            </a:r>
            <a:r>
              <a:rPr lang="it-IT" altLang="it-IT" sz="24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entities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Associations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Foundations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Charitable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trusts</a:t>
            </a: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3131840" y="1480560"/>
            <a:ext cx="2880318" cy="490076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it-IT" altLang="it-IT" sz="2400" i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Hybrids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Nonprofit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Corporations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Public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benefit/L3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corporations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Benefit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corporations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Social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enterprises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Community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interest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companies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Social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cooperatives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4626240" y="1435281"/>
            <a:ext cx="2360243" cy="259228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it-IT" altLang="it-IT" sz="2400" i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Selfish</a:t>
            </a:r>
            <a:r>
              <a:rPr lang="it-IT" altLang="it-IT" sz="24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entities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Companies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Corporations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Partnerships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Cooperatives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reccia curva 4"/>
          <p:cNvSpPr/>
          <p:nvPr/>
        </p:nvSpPr>
        <p:spPr bwMode="auto">
          <a:xfrm>
            <a:off x="1545447" y="2699375"/>
            <a:ext cx="1224136" cy="1318650"/>
          </a:xfrm>
          <a:prstGeom prst="bentArrow">
            <a:avLst/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4" name="Freccia curva 23"/>
          <p:cNvSpPr/>
          <p:nvPr/>
        </p:nvSpPr>
        <p:spPr bwMode="auto">
          <a:xfrm flipH="1">
            <a:off x="6347031" y="2699375"/>
            <a:ext cx="1221598" cy="1017657"/>
          </a:xfrm>
          <a:prstGeom prst="bentArrow">
            <a:avLst>
              <a:gd name="adj1" fmla="val 32928"/>
              <a:gd name="adj2" fmla="val 25000"/>
              <a:gd name="adj3" fmla="val 25000"/>
              <a:gd name="adj4" fmla="val 43750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3310721" y="2731425"/>
            <a:ext cx="2522556" cy="215480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More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legal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variations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than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actual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application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1" name="Anello 10"/>
          <p:cNvSpPr/>
          <p:nvPr/>
        </p:nvSpPr>
        <p:spPr bwMode="auto">
          <a:xfrm>
            <a:off x="2627784" y="2028416"/>
            <a:ext cx="3882328" cy="3560824"/>
          </a:xfrm>
          <a:prstGeom prst="donut">
            <a:avLst>
              <a:gd name="adj" fmla="val 6500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-0.175 0.3937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1967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0.17222 0.3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1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7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20" grpId="1" animBg="1"/>
      <p:bldP spid="20" grpId="2" animBg="1"/>
      <p:bldP spid="21" grpId="0" animBg="1"/>
      <p:bldP spid="21" grpId="1" animBg="1"/>
      <p:bldP spid="21" grpId="2" animBg="1"/>
      <p:bldP spid="5" grpId="0" animBg="1"/>
      <p:bldP spid="5" grpId="1" animBg="1"/>
      <p:bldP spid="24" grpId="0" animBg="1"/>
      <p:bldP spid="24" grpId="1" animBg="1"/>
      <p:bldP spid="25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323850" y="188640"/>
            <a:ext cx="8496300" cy="100806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eaLnBrk="1" hangingPunct="1">
              <a:defRPr/>
            </a:pP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Non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profitability</a:t>
            </a:r>
            <a:endParaRPr lang="it-IT" alt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3417582" y="1340768"/>
            <a:ext cx="2330102" cy="922681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Non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distribution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constraint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AutoShape 39"/>
          <p:cNvSpPr>
            <a:spLocks/>
          </p:cNvSpPr>
          <p:nvPr/>
        </p:nvSpPr>
        <p:spPr bwMode="auto">
          <a:xfrm rot="16200000">
            <a:off x="4396614" y="-1549365"/>
            <a:ext cx="358775" cy="8128421"/>
          </a:xfrm>
          <a:prstGeom prst="rightBrace">
            <a:avLst>
              <a:gd name="adj1" fmla="val 101991"/>
              <a:gd name="adj2" fmla="val 50000"/>
            </a:avLst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PT" altLang="it-IT" sz="180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11656" y="2694727"/>
            <a:ext cx="1785938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Collective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distributions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3630745" y="2708845"/>
            <a:ext cx="1882702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Individual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distributions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6747312" y="2694726"/>
            <a:ext cx="1785938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Final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distributions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AutoShape 39"/>
          <p:cNvSpPr>
            <a:spLocks/>
          </p:cNvSpPr>
          <p:nvPr/>
        </p:nvSpPr>
        <p:spPr bwMode="auto">
          <a:xfrm rot="5400000">
            <a:off x="4392708" y="1148428"/>
            <a:ext cx="358775" cy="8128421"/>
          </a:xfrm>
          <a:prstGeom prst="rightBrace">
            <a:avLst>
              <a:gd name="adj1" fmla="val 101991"/>
              <a:gd name="adj2" fmla="val 50000"/>
            </a:avLst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PT" altLang="it-IT" sz="1800"/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>
            <a:off x="2837056" y="5507011"/>
            <a:ext cx="3477650" cy="116234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Inaccurately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prevents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only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one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possible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conflict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of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interest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AutoShape 10"/>
          <p:cNvSpPr>
            <a:spLocks noChangeArrowheads="1"/>
          </p:cNvSpPr>
          <p:nvPr/>
        </p:nvSpPr>
        <p:spPr bwMode="auto">
          <a:xfrm>
            <a:off x="3641282" y="4293021"/>
            <a:ext cx="1882702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Indirect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distributions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Croce 6"/>
          <p:cNvSpPr/>
          <p:nvPr/>
        </p:nvSpPr>
        <p:spPr bwMode="auto">
          <a:xfrm>
            <a:off x="4222812" y="3568638"/>
            <a:ext cx="698376" cy="645254"/>
          </a:xfrm>
          <a:prstGeom prst="plus">
            <a:avLst/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5098873" y="5518823"/>
            <a:ext cx="3477650" cy="116234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How to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protect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third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parties’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trust?</a:t>
            </a:r>
          </a:p>
        </p:txBody>
      </p:sp>
    </p:spTree>
    <p:extLst>
      <p:ext uri="{BB962C8B-B14F-4D97-AF65-F5344CB8AC3E}">
        <p14:creationId xmlns:p14="http://schemas.microsoft.com/office/powerpoint/2010/main" val="378995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9" grpId="0" animBg="1"/>
      <p:bldP spid="19" grpId="1" animBg="1"/>
      <p:bldP spid="20" grpId="0" animBg="1"/>
      <p:bldP spid="7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323850" y="188640"/>
            <a:ext cx="8496300" cy="100806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eaLnBrk="1" hangingPunct="1">
              <a:defRPr/>
            </a:pP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Fundamental</a:t>
            </a: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models</a:t>
            </a:r>
            <a:endParaRPr lang="it-IT" alt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defRPr/>
            </a:pP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and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differences</a:t>
            </a:r>
            <a:endParaRPr lang="it-IT" alt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3584962" y="1342702"/>
            <a:ext cx="1995150" cy="115954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Paradigmatic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nonprofit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entities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688975" y="2918741"/>
            <a:ext cx="1785938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Associations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8136" name="AutoShape 8"/>
          <p:cNvCxnSpPr>
            <a:cxnSpLocks noChangeShapeType="1"/>
            <a:stCxn id="48133" idx="2"/>
            <a:endCxn id="48134" idx="0"/>
          </p:cNvCxnSpPr>
          <p:nvPr/>
        </p:nvCxnSpPr>
        <p:spPr bwMode="auto">
          <a:xfrm flipH="1">
            <a:off x="1581944" y="2502249"/>
            <a:ext cx="3000593" cy="416492"/>
          </a:xfrm>
          <a:prstGeom prst="straightConnector1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6505252" y="2918741"/>
            <a:ext cx="2135188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Foundations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8144" name="AutoShape 16"/>
          <p:cNvCxnSpPr>
            <a:cxnSpLocks noChangeShapeType="1"/>
            <a:stCxn id="48133" idx="2"/>
            <a:endCxn id="48143" idx="0"/>
          </p:cNvCxnSpPr>
          <p:nvPr/>
        </p:nvCxnSpPr>
        <p:spPr bwMode="auto">
          <a:xfrm>
            <a:off x="4582537" y="2502249"/>
            <a:ext cx="2990309" cy="416492"/>
          </a:xfrm>
          <a:prstGeom prst="straightConnector1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AutoShape 39"/>
          <p:cNvSpPr>
            <a:spLocks/>
          </p:cNvSpPr>
          <p:nvPr/>
        </p:nvSpPr>
        <p:spPr bwMode="auto">
          <a:xfrm rot="5400000">
            <a:off x="4485157" y="60721"/>
            <a:ext cx="358775" cy="7951141"/>
          </a:xfrm>
          <a:prstGeom prst="rightBrace">
            <a:avLst>
              <a:gd name="adj1" fmla="val 101991"/>
              <a:gd name="adj2" fmla="val 50913"/>
            </a:avLst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PT" altLang="it-IT" sz="1800"/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2195736" y="4576984"/>
            <a:ext cx="4773600" cy="1516312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Possibility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Impossibility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of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endogenous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fundamental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changes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or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dissolution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of the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entity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Oval 10"/>
          <p:cNvSpPr>
            <a:spLocks noChangeArrowheads="1"/>
          </p:cNvSpPr>
          <p:nvPr/>
        </p:nvSpPr>
        <p:spPr bwMode="auto">
          <a:xfrm>
            <a:off x="5178872" y="4632244"/>
            <a:ext cx="3425576" cy="1405792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Public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intervention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horizontal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subsidiarity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2185200" y="4293096"/>
            <a:ext cx="4773600" cy="1516312"/>
          </a:xfrm>
          <a:prstGeom prst="ellipse">
            <a:avLst/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Foundations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are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intrinsically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form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asset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purpose-locked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AutoShape 5"/>
          <p:cNvSpPr>
            <a:spLocks noChangeArrowheads="1"/>
          </p:cNvSpPr>
          <p:nvPr/>
        </p:nvSpPr>
        <p:spPr bwMode="auto">
          <a:xfrm>
            <a:off x="3574425" y="5899890"/>
            <a:ext cx="1995150" cy="72325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«Label»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issues</a:t>
            </a: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0.23038 -0.0048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28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4" grpId="0" animBg="1"/>
      <p:bldP spid="48143" grpId="0" animBg="1"/>
      <p:bldP spid="35" grpId="0" animBg="1"/>
      <p:bldP spid="41" grpId="0" animBg="1"/>
      <p:bldP spid="41" grpId="1" animBg="1"/>
      <p:bldP spid="41" grpId="2" animBg="1"/>
      <p:bldP spid="18" grpId="0" animBg="1"/>
      <p:bldP spid="18" grpId="1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323850" y="116631"/>
            <a:ext cx="8496300" cy="115587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FAFEA0">
                  <a:gamma/>
                  <a:shade val="46275"/>
                  <a:invGamma/>
                </a:srgbClr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eaLnBrk="1" hangingPunct="1">
              <a:defRPr/>
            </a:pP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 focus on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foundations</a:t>
            </a:r>
            <a:endParaRPr lang="it-IT" alt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defRPr/>
            </a:pP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</a:t>
            </a: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entrepreneurial</a:t>
            </a:r>
            <a:r>
              <a:rPr lang="it-IT" alt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alt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tools</a:t>
            </a:r>
            <a:endParaRPr lang="it-IT" alt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3743126" y="1412775"/>
            <a:ext cx="1657748" cy="6720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Foundations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635660" y="2225114"/>
            <a:ext cx="1872679" cy="7921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Business</a:t>
            </a:r>
          </a:p>
        </p:txBody>
      </p:sp>
      <p:cxnSp>
        <p:nvCxnSpPr>
          <p:cNvPr id="7" name="AutoShape 8"/>
          <p:cNvCxnSpPr>
            <a:cxnSpLocks noChangeShapeType="1"/>
            <a:stCxn id="3" idx="2"/>
            <a:endCxn id="6" idx="0"/>
          </p:cNvCxnSpPr>
          <p:nvPr/>
        </p:nvCxnSpPr>
        <p:spPr bwMode="auto">
          <a:xfrm>
            <a:off x="4572000" y="2084850"/>
            <a:ext cx="0" cy="140264"/>
          </a:xfrm>
          <a:prstGeom prst="straightConnector1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AutoShape 3"/>
          <p:cNvSpPr>
            <a:spLocks noChangeArrowheads="1"/>
          </p:cNvSpPr>
          <p:nvPr/>
        </p:nvSpPr>
        <p:spPr bwMode="auto">
          <a:xfrm>
            <a:off x="2627782" y="3157540"/>
            <a:ext cx="3888434" cy="35118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Widespread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lack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general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rules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Interference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conflicting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special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regimes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especially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tax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law)</a:t>
            </a:r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Inadequate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poorly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or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seldom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used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oversight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powers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5040169" y="3157541"/>
            <a:ext cx="3888434" cy="351181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Room for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organizational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autonomy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Urgent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need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to coordinate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substantive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tax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law</a:t>
            </a:r>
          </a:p>
          <a:p>
            <a:pPr marL="342900" indent="-342900" algn="just" eaLnBrk="1" hangingPunct="1">
              <a:spcBef>
                <a:spcPct val="0"/>
              </a:spcBef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Create single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point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of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contact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with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dedicated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officers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adequate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powers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9" name="AutoShape 8"/>
          <p:cNvCxnSpPr>
            <a:cxnSpLocks noChangeShapeType="1"/>
            <a:stCxn id="6" idx="2"/>
            <a:endCxn id="16" idx="0"/>
          </p:cNvCxnSpPr>
          <p:nvPr/>
        </p:nvCxnSpPr>
        <p:spPr bwMode="auto">
          <a:xfrm flipH="1">
            <a:off x="4571999" y="3017277"/>
            <a:ext cx="1" cy="140263"/>
          </a:xfrm>
          <a:prstGeom prst="straightConnector1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8"/>
          <p:cNvCxnSpPr>
            <a:cxnSpLocks noChangeShapeType="1"/>
          </p:cNvCxnSpPr>
          <p:nvPr/>
        </p:nvCxnSpPr>
        <p:spPr bwMode="auto">
          <a:xfrm flipH="1">
            <a:off x="4575173" y="4843318"/>
            <a:ext cx="1" cy="140263"/>
          </a:xfrm>
          <a:prstGeom prst="straightConnector1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AutoShape 13"/>
          <p:cNvSpPr>
            <a:spLocks noChangeArrowheads="1"/>
          </p:cNvSpPr>
          <p:nvPr/>
        </p:nvSpPr>
        <p:spPr bwMode="auto">
          <a:xfrm>
            <a:off x="1979712" y="4983581"/>
            <a:ext cx="5157514" cy="168577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Through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genuine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horizonal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subsidiarity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342900" indent="-342900" algn="ctr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Sufficient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flexibility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ctr" eaLnBrk="1" hangingPunct="1">
              <a:spcBef>
                <a:spcPct val="0"/>
              </a:spcBef>
            </a:pP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Preservation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purpose</a:t>
            </a: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it-IT" altLang="it-IT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assets</a:t>
            </a:r>
            <a:endParaRPr lang="it-IT" altLang="it-IT" sz="2400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ctr" eaLnBrk="1" hangingPunct="1">
              <a:spcBef>
                <a:spcPct val="0"/>
              </a:spcBef>
            </a:pPr>
            <a:r>
              <a:rPr lang="it-IT" altLang="it-IT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Public trust / Trust of the public</a:t>
            </a:r>
          </a:p>
        </p:txBody>
      </p:sp>
    </p:spTree>
    <p:extLst>
      <p:ext uri="{BB962C8B-B14F-4D97-AF65-F5344CB8AC3E}">
        <p14:creationId xmlns:p14="http://schemas.microsoft.com/office/powerpoint/2010/main" val="354326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25 -1.11111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-0.26372 -0.266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-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6" grpId="0" animBg="1"/>
      <p:bldP spid="6" grpId="1" animBg="1"/>
      <p:bldP spid="6" grpId="2" animBg="1"/>
      <p:bldP spid="16" grpId="0" animBg="1"/>
      <p:bldP spid="16" grpId="1" animBg="1"/>
      <p:bldP spid="16" grpId="2" animBg="1"/>
      <p:bldP spid="24" grpId="0" animBg="1"/>
      <p:bldP spid="24" grpId="1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644525"/>
            <a:ext cx="8750300" cy="556895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351514"/>
            <a:ext cx="8750300" cy="615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4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51091"/>
            <a:ext cx="8064896" cy="555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15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auto">
          <a:xfrm>
            <a:off x="1547664" y="2060848"/>
            <a:ext cx="6027406" cy="26787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FEA0"/>
              </a:gs>
              <a:gs pos="100000">
                <a:srgbClr val="74764A"/>
              </a:gs>
            </a:gsLst>
            <a:lin ang="27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Thank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you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for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your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attention</a:t>
            </a: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i="1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mail: aldo.laudonio@unicz.it</a:t>
            </a:r>
          </a:p>
        </p:txBody>
      </p:sp>
    </p:spTree>
    <p:extLst>
      <p:ext uri="{BB962C8B-B14F-4D97-AF65-F5344CB8AC3E}">
        <p14:creationId xmlns:p14="http://schemas.microsoft.com/office/powerpoint/2010/main" val="932319334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AFEA0"/>
            </a:gs>
            <a:gs pos="100000">
              <a:srgbClr val="FAFEA0">
                <a:gamma/>
                <a:shade val="46275"/>
                <a:invGamma/>
              </a:srgbClr>
            </a:gs>
          </a:gsLst>
          <a:lin ang="2700000" scaled="1"/>
        </a:gradFill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AFEA0"/>
            </a:gs>
            <a:gs pos="100000">
              <a:srgbClr val="FAFEA0">
                <a:gamma/>
                <a:shade val="46275"/>
                <a:invGamma/>
              </a:srgbClr>
            </a:gs>
          </a:gsLst>
          <a:lin ang="2700000" scaled="1"/>
        </a:gradFill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AFEA0"/>
            </a:gs>
            <a:gs pos="100000">
              <a:srgbClr val="FAFEA0">
                <a:gamma/>
                <a:shade val="46275"/>
                <a:invGamma/>
              </a:srgbClr>
            </a:gs>
          </a:gsLst>
          <a:lin ang="2700000" scaled="1"/>
        </a:gradFill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3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AFEA0"/>
            </a:gs>
            <a:gs pos="100000">
              <a:srgbClr val="FAFEA0">
                <a:gamma/>
                <a:shade val="46275"/>
                <a:invGamma/>
              </a:srgbClr>
            </a:gs>
          </a:gsLst>
          <a:lin ang="2700000" scaled="1"/>
        </a:gradFill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3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8926</TotalTime>
  <Words>230</Words>
  <Application>Microsoft Office PowerPoint</Application>
  <PresentationFormat>Presentazione su schermo (4:3)</PresentationFormat>
  <Paragraphs>96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Struttura predefinita</vt:lpstr>
      <vt:lpstr>1_Struttura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Laudonio</dc:creator>
  <cp:lastModifiedBy>Alessio Bartolacelli</cp:lastModifiedBy>
  <cp:revision>160</cp:revision>
  <dcterms:created xsi:type="dcterms:W3CDTF">2005-03-09T16:53:14Z</dcterms:created>
  <dcterms:modified xsi:type="dcterms:W3CDTF">2025-05-28T07:38:18Z</dcterms:modified>
  <cp:contentStatus>Finale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